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316" r:id="rId3"/>
    <p:sldId id="287" r:id="rId4"/>
    <p:sldId id="318" r:id="rId5"/>
    <p:sldId id="319" r:id="rId6"/>
    <p:sldId id="320" r:id="rId7"/>
    <p:sldId id="321" r:id="rId8"/>
    <p:sldId id="323" r:id="rId9"/>
    <p:sldId id="327" r:id="rId10"/>
    <p:sldId id="322" r:id="rId11"/>
    <p:sldId id="326" r:id="rId12"/>
    <p:sldId id="324" r:id="rId13"/>
    <p:sldId id="315" r:id="rId14"/>
    <p:sldId id="328" r:id="rId15"/>
    <p:sldId id="329" r:id="rId16"/>
    <p:sldId id="330" r:id="rId17"/>
    <p:sldId id="331" r:id="rId18"/>
    <p:sldId id="332" r:id="rId19"/>
    <p:sldId id="333" r:id="rId20"/>
    <p:sldId id="334" r:id="rId21"/>
    <p:sldId id="335" r:id="rId22"/>
    <p:sldId id="336" r:id="rId23"/>
    <p:sldId id="337" r:id="rId24"/>
    <p:sldId id="314" r:id="rId2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7" autoAdjust="0"/>
    <p:restoredTop sz="94660"/>
  </p:normalViewPr>
  <p:slideViewPr>
    <p:cSldViewPr>
      <p:cViewPr varScale="1">
        <p:scale>
          <a:sx n="82" d="100"/>
          <a:sy n="82" d="100"/>
        </p:scale>
        <p:origin x="686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03/11/2020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Fonction exponentielle</a:t>
            </a:r>
            <a:br>
              <a:rPr lang="fr-FR" sz="8900" dirty="0"/>
            </a:br>
            <a:r>
              <a:rPr lang="fr-FR" dirty="0"/>
              <a:t>Série 4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m:rPr>
                          <m:sty m:val="p"/>
                        </m:rPr>
                        <a:rPr lang="fr-FR" sz="4800" b="0" i="0" smtClean="0">
                          <a:latin typeface="Cambria Math" panose="02040503050406030204" pitchFamily="18" charset="0"/>
                        </a:rPr>
                        <m:t>exp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⁡(−2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3403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61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46282B3-AE9B-41F1-A5FE-D52256281B03}"/>
                  </a:ext>
                </a:extLst>
              </p:cNvPr>
              <p:cNvSpPr txBox="1"/>
              <p:nvPr/>
            </p:nvSpPr>
            <p:spPr>
              <a:xfrm>
                <a:off x="827584" y="2520000"/>
                <a:ext cx="7488832" cy="13876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𝑒</m:t>
                          </m:r>
                        </m:sup>
                      </m:sSup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46282B3-AE9B-41F1-A5FE-D52256281B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520000"/>
                <a:ext cx="7488832" cy="138768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7433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1951672"/>
                <a:ext cx="7488832" cy="36933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=3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  <a:p>
                <a:endParaRPr lang="fr-FR" sz="4800" dirty="0"/>
              </a:p>
              <a:p>
                <a:r>
                  <a:rPr lang="fr-FR" sz="4800" dirty="0"/>
                  <a:t>Type :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 panose="02040503050406030204" pitchFamily="18" charset="0"/>
                      </a:rPr>
                      <m:t>𝑘𝑢</m:t>
                    </m:r>
                  </m:oMath>
                </a14:m>
                <a:endParaRPr lang="fr-FR" sz="4800" dirty="0"/>
              </a:p>
              <a:p>
                <a:endParaRPr lang="fr-FR" sz="4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951672"/>
                <a:ext cx="7488832" cy="3693319"/>
              </a:xfrm>
              <a:prstGeom prst="rect">
                <a:avLst/>
              </a:prstGeom>
              <a:blipFill>
                <a:blip r:embed="rId2"/>
                <a:stretch>
                  <a:fillRect l="-49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232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1920030"/>
                <a:ext cx="7488832" cy="35086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i="1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4800" i="1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800" i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exp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lang="fr-FR" sz="4800" i="1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i="1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  <a:p>
                <a:r>
                  <a:rPr lang="fr-FR" sz="4400" b="0" i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Type :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fr-FR" sz="4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sz="4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</m:oMath>
                </a14:m>
                <a:endParaRPr lang="fr-FR" sz="4400" b="0" i="1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endParaRPr lang="fr-FR" sz="4400" b="0" i="1" dirty="0">
                  <a:solidFill>
                    <a:srgbClr val="00B050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1+</m:t>
                          </m:r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m:rPr>
                          <m:sty m:val="p"/>
                        </m:rPr>
                        <a:rPr lang="fr-FR" sz="44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exp</m:t>
                      </m:r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⁡(</m:t>
                      </m:r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4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920030"/>
                <a:ext cx="7488832" cy="3508653"/>
              </a:xfrm>
              <a:prstGeom prst="rect">
                <a:avLst/>
              </a:prstGeom>
              <a:blipFill>
                <a:blip r:embed="rId2"/>
                <a:stretch>
                  <a:fillRect l="-456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708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683568" y="1951672"/>
                <a:ext cx="7488832" cy="44319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−5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  <a:p>
                <a:endParaRPr lang="fr-FR" sz="4800" dirty="0"/>
              </a:p>
              <a:p>
                <a:r>
                  <a:rPr lang="fr-FR" sz="4800" dirty="0"/>
                  <a:t>Type :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4800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fr-FR" sz="4800" dirty="0"/>
              </a:p>
              <a:p>
                <a:endParaRPr lang="fr-FR" sz="4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=1−5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>
                  <a:solidFill>
                    <a:srgbClr val="00B050"/>
                  </a:solidFill>
                </a:endParaRPr>
              </a:p>
              <a:p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1951672"/>
                <a:ext cx="7488832" cy="4431983"/>
              </a:xfrm>
              <a:prstGeom prst="rect">
                <a:avLst/>
              </a:prstGeom>
              <a:blipFill>
                <a:blip r:embed="rId2"/>
                <a:stretch>
                  <a:fillRect l="-488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551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1935480"/>
                <a:ext cx="7488832" cy="36933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(2−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  <a:p>
                <a:endParaRPr lang="fr-FR" sz="4800" dirty="0"/>
              </a:p>
              <a:p>
                <a:r>
                  <a:rPr lang="fr-FR" sz="4800" dirty="0"/>
                  <a:t>Type :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sz="4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</m:oMath>
                </a14:m>
                <a:endParaRPr lang="fr-FR" sz="4800" dirty="0"/>
              </a:p>
              <a:p>
                <a:endParaRPr lang="fr-FR" sz="4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=(1−</m:t>
                      </m:r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935480"/>
                <a:ext cx="7488832" cy="3693319"/>
              </a:xfrm>
              <a:prstGeom prst="rect">
                <a:avLst/>
              </a:prstGeom>
              <a:blipFill>
                <a:blip r:embed="rId2"/>
                <a:stretch>
                  <a:fillRect l="-49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753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058963"/>
                <a:ext cx="7488832" cy="40139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i="1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−5</m:t>
                          </m:r>
                        </m:num>
                        <m:den>
                          <m:sSup>
                            <m:sSupPr>
                              <m:ctrlP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  <m:r>
                        <a:rPr lang="fr-FR" sz="4800" i="1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4800" dirty="0">
                  <a:solidFill>
                    <a:schemeClr val="tx2"/>
                  </a:solidFill>
                </a:endParaRPr>
              </a:p>
              <a:p>
                <a:r>
                  <a:rPr lang="fr-FR" sz="4800" dirty="0"/>
                  <a:t>Type 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fr-FR" sz="4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endParaRPr lang="fr-FR" sz="4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sSup>
                            <m:sSupPr>
                              <m:ctrlP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058963"/>
                <a:ext cx="7488832" cy="4013984"/>
              </a:xfrm>
              <a:prstGeom prst="rect">
                <a:avLst/>
              </a:prstGeom>
              <a:blipFill>
                <a:blip r:embed="rId2"/>
                <a:stretch>
                  <a:fillRect l="-49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525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060848"/>
                <a:ext cx="7488832" cy="36933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  <a:p>
                <a:r>
                  <a:rPr lang="fr-FR" sz="4800" dirty="0"/>
                  <a:t>Type :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4800" b="0" i="1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fr-FR" sz="4800" b="0" dirty="0"/>
                  <a:t> ou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fr-FR" sz="48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48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fr-FR" sz="4800" b="0" dirty="0"/>
              </a:p>
              <a:p>
                <a:endParaRPr lang="fr-FR" sz="4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060848"/>
                <a:ext cx="7488832" cy="3693319"/>
              </a:xfrm>
              <a:prstGeom prst="rect">
                <a:avLst/>
              </a:prstGeom>
              <a:blipFill>
                <a:blip r:embed="rId2"/>
                <a:stretch>
                  <a:fillRect l="-49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816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Dérivation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lnSpc>
                    <a:spcPct val="170000"/>
                  </a:lnSpc>
                  <a:buNone/>
                </a:pPr>
                <a:endParaRPr lang="fr-FR" dirty="0"/>
              </a:p>
              <a:p>
                <a:pPr marL="0" indent="0" algn="ctr">
                  <a:lnSpc>
                    <a:spcPct val="170000"/>
                  </a:lnSpc>
                  <a:buNone/>
                </a:pPr>
                <a:r>
                  <a:rPr lang="fr-FR" sz="4000" dirty="0">
                    <a:latin typeface="Cambria Math" panose="02040503050406030204" pitchFamily="18" charset="0"/>
                  </a:rPr>
                  <a:t>Donner une expression de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fr-FR" sz="4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fr-FR" sz="4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fr-FR" sz="4000" dirty="0">
                    <a:latin typeface="Cambria Math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000" dirty="0"/>
                  <a:t>où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sz="4000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fr-FR" sz="4000" dirty="0"/>
                  <a:t> est la fonction dérivée de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sz="40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fr-FR" sz="40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132856"/>
                <a:ext cx="7488832" cy="36933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3−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  <a:p>
                <a:endParaRPr lang="fr-FR" sz="4800" dirty="0"/>
              </a:p>
              <a:p>
                <a:r>
                  <a:rPr lang="fr-FR" sz="4800" dirty="0"/>
                  <a:t>Type : </a:t>
                </a:r>
                <a14:m>
                  <m:oMath xmlns:m="http://schemas.openxmlformats.org/officeDocument/2006/math">
                    <m:r>
                      <a:rPr lang="fr-FR" sz="4800" i="1" dirty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fr-FR" sz="48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fr-FR" sz="4800" i="1" dirty="0" err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fr-FR" sz="4800" i="1" dirty="0" err="1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4800" i="1" dirty="0" err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fr-FR" sz="48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4800" dirty="0"/>
              </a:p>
              <a:p>
                <a:endParaRPr lang="fr-FR" sz="4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3−</m:t>
                          </m:r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132856"/>
                <a:ext cx="7488832" cy="3693319"/>
              </a:xfrm>
              <a:prstGeom prst="rect">
                <a:avLst/>
              </a:prstGeom>
              <a:blipFill>
                <a:blip r:embed="rId2"/>
                <a:stretch>
                  <a:fillRect l="-49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045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1988840"/>
                <a:ext cx="7488832" cy="38062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r>
                        <m:rPr>
                          <m:sty m:val="p"/>
                        </m:rPr>
                        <a:rPr lang="fr-FR" sz="4800" b="0" i="0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exp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⁡(−2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  <a:p>
                <a:r>
                  <a:rPr lang="fr-FR" sz="4800" dirty="0"/>
                  <a:t>Type : </a:t>
                </a:r>
                <a14:m>
                  <m:oMath xmlns:m="http://schemas.openxmlformats.org/officeDocument/2006/math">
                    <m:r>
                      <a:rPr lang="fr-FR" sz="4800" b="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fr-FR" sz="48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fr-FR" sz="4800" i="1" dirty="0" err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fr-FR" sz="4800" i="1" dirty="0" err="1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4800" i="1" dirty="0" err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fr-FR" sz="48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fr-FR" sz="4800" dirty="0"/>
              </a:p>
              <a:p>
                <a:endParaRPr lang="fr-FR" sz="4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480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48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2 </m:t>
                      </m:r>
                      <m:r>
                        <m:rPr>
                          <m:sty m:val="p"/>
                        </m:rPr>
                        <a:rPr lang="fr-FR" sz="4800" b="0" i="1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exp</m:t>
                      </m:r>
                      <m:r>
                        <a:rPr lang="fr-FR" sz="48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⁡(−</m:t>
                      </m:r>
                      <m:r>
                        <a:rPr lang="fr-FR" sz="4800" b="0" i="1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4800" b="0" i="1" dirty="0" err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dirty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988840"/>
                <a:ext cx="7488832" cy="3806235"/>
              </a:xfrm>
              <a:prstGeom prst="rect">
                <a:avLst/>
              </a:prstGeom>
              <a:blipFill>
                <a:blip r:embed="rId2"/>
                <a:stretch>
                  <a:fillRect l="-49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113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060848"/>
                <a:ext cx="7488832" cy="36933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  <a:p>
                <a:r>
                  <a:rPr lang="fr-FR" sz="4800" dirty="0"/>
                  <a:t>Type : </a:t>
                </a:r>
                <a14:m>
                  <m:oMath xmlns:m="http://schemas.openxmlformats.org/officeDocument/2006/math">
                    <m:r>
                      <a:rPr lang="fr-FR" sz="4800" i="1" dirty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b="0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4800" b="0" i="1" dirty="0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fr-FR" sz="4800" dirty="0"/>
              </a:p>
              <a:p>
                <a:endParaRPr lang="fr-FR" sz="4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fr-FR" sz="48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060848"/>
                <a:ext cx="7488832" cy="3693319"/>
              </a:xfrm>
              <a:prstGeom prst="rect">
                <a:avLst/>
              </a:prstGeom>
              <a:blipFill>
                <a:blip r:embed="rId2"/>
                <a:stretch>
                  <a:fillRect l="-49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681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46282B3-AE9B-41F1-A5FE-D52256281B03}"/>
                  </a:ext>
                </a:extLst>
              </p:cNvPr>
              <p:cNvSpPr txBox="1"/>
              <p:nvPr/>
            </p:nvSpPr>
            <p:spPr>
              <a:xfrm>
                <a:off x="827584" y="1847088"/>
                <a:ext cx="7488832" cy="42958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fr-FR" sz="48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8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8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4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fr-FR" sz="4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4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fr-FR" sz="4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p>
                    </m:sSup>
                    <m:r>
                      <a:rPr lang="fr-FR" sz="48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8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48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fr-FR" sz="4800" dirty="0"/>
                  <a:t> </a:t>
                </a:r>
              </a:p>
              <a:p>
                <a:endParaRPr lang="fr-FR" sz="3600" dirty="0"/>
              </a:p>
              <a:p>
                <a:r>
                  <a:rPr lang="fr-FR" sz="4800" dirty="0"/>
                  <a:t>Type : </a:t>
                </a:r>
                <a14:m>
                  <m:oMath xmlns:m="http://schemas.openxmlformats.org/officeDocument/2006/math">
                    <m:r>
                      <a:rPr lang="fr-FR" sz="4800" i="1" dirty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b="0" i="1" dirty="0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4800" b="0" i="1" dirty="0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endParaRPr lang="fr-FR" sz="4800" dirty="0"/>
              </a:p>
              <a:p>
                <a:endParaRPr lang="fr-FR" sz="36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i="1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  <m:f>
                        <m:f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²</m:t>
                          </m:r>
                        </m:den>
                      </m:f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46282B3-AE9B-41F1-A5FE-D52256281B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847088"/>
                <a:ext cx="7488832" cy="4295856"/>
              </a:xfrm>
              <a:prstGeom prst="rect">
                <a:avLst/>
              </a:prstGeom>
              <a:blipFill>
                <a:blip r:embed="rId2"/>
                <a:stretch>
                  <a:fillRect l="-49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oneTexte 3">
            <a:extLst>
              <a:ext uri="{FF2B5EF4-FFF2-40B4-BE49-F238E27FC236}">
                <a16:creationId xmlns:a16="http://schemas.microsoft.com/office/drawing/2014/main" id="{AB0CC0A8-B980-49F7-89E5-80AD5F1A68BA}"/>
              </a:ext>
            </a:extLst>
          </p:cNvPr>
          <p:cNvSpPr txBox="1"/>
          <p:nvPr/>
        </p:nvSpPr>
        <p:spPr>
          <a:xfrm>
            <a:off x="4114800" y="2954215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875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=3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8510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4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4800" i="0">
                          <a:latin typeface="Cambria Math" panose="02040503050406030204" pitchFamily="18" charset="0"/>
                        </a:rPr>
                        <m:t>exp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lang="fr-FR" sz="4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2776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−5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6828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(2−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9318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520000"/>
                <a:ext cx="7488832" cy="14027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−5</m:t>
                          </m:r>
                        </m:num>
                        <m:den>
                          <m:sSup>
                            <m:sSupPr>
                              <m:ctrlPr>
                                <a:rPr lang="fr-FR" sz="4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  <m:r>
                        <a:rPr lang="fr-FR" sz="48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520000"/>
                <a:ext cx="7488832" cy="140275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6073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9864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3−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65009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341</Words>
  <Application>Microsoft Office PowerPoint</Application>
  <PresentationFormat>Affichage à l'écran (4:3)</PresentationFormat>
  <Paragraphs>91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9" baseType="lpstr">
      <vt:lpstr>Calibri</vt:lpstr>
      <vt:lpstr>Cambria Math</vt:lpstr>
      <vt:lpstr>Constantia</vt:lpstr>
      <vt:lpstr>Wingdings 2</vt:lpstr>
      <vt:lpstr>Débit</vt:lpstr>
      <vt:lpstr>Fonction exponentielle Série 4</vt:lpstr>
      <vt:lpstr>Dérivation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Exponentielle 1ère</dc:title>
  <dc:creator>véro</dc:creator>
  <cp:lastModifiedBy>Aude SAINFORT</cp:lastModifiedBy>
  <cp:revision>130</cp:revision>
  <dcterms:created xsi:type="dcterms:W3CDTF">2017-06-06T15:31:06Z</dcterms:created>
  <dcterms:modified xsi:type="dcterms:W3CDTF">2020-11-03T20:48:23Z</dcterms:modified>
</cp:coreProperties>
</file>